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38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1" r:id="rId25"/>
    <p:sldId id="280" r:id="rId26"/>
    <p:sldId id="282" r:id="rId27"/>
    <p:sldId id="283" r:id="rId28"/>
    <p:sldId id="284" r:id="rId29"/>
    <p:sldId id="287" r:id="rId30"/>
    <p:sldId id="285" r:id="rId31"/>
    <p:sldId id="286" r:id="rId32"/>
    <p:sldId id="288" r:id="rId33"/>
    <p:sldId id="289" r:id="rId34"/>
    <p:sldId id="290" r:id="rId35"/>
    <p:sldId id="292" r:id="rId36"/>
    <p:sldId id="293" r:id="rId37"/>
  </p:sldIdLst>
  <p:sldSz cx="12192000" cy="6858000"/>
  <p:notesSz cx="6858000" cy="9144000"/>
  <p:embeddedFontLst>
    <p:embeddedFont>
      <p:font typeface="lato" panose="020F0502020204030203" pitchFamily="34" charset="0"/>
      <p:regular r:id="rId39"/>
      <p:bold r:id="rId40"/>
      <p:italic r:id="rId41"/>
      <p:boldItalic r:id="rId42"/>
    </p:embeddedFont>
    <p:embeddedFont>
      <p:font typeface="roboto" panose="02000000000000000000" pitchFamily="2" charset="0"/>
      <p:regular r:id="rId43"/>
      <p:bold r:id="rId44"/>
      <p:italic r:id="rId45"/>
      <p:boldItalic r:id="rId46"/>
    </p:embeddedFont>
    <p:embeddedFont>
      <p:font typeface="맑은 고딕" panose="020B0503020000020004" pitchFamily="50" charset="-127"/>
      <p:regular r:id="rId47"/>
      <p:bold r:id="rId48"/>
    </p:embeddedFont>
  </p:embeddedFontLst>
  <p:kinsoku lang="ko-KR" invalStChars="、。，．：；？！’”）〕］｝〉》」』】°℃％!%￠),.:;?]}&gt;" invalEndChars="‘“（〔［｛〈《「『【￥＄\￦￡€([{&lt;$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9710"/>
    <a:srgbClr val="5B9BD5"/>
    <a:srgbClr val="990000"/>
    <a:srgbClr val="C00000"/>
    <a:srgbClr val="FF9B9B"/>
    <a:srgbClr val="00A249"/>
    <a:srgbClr val="007635"/>
    <a:srgbClr val="0F0F70"/>
    <a:srgbClr val="66FF99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28" autoAdjust="0"/>
    <p:restoredTop sz="92440" autoAdjust="0"/>
  </p:normalViewPr>
  <p:slideViewPr>
    <p:cSldViewPr snapToGrid="0" showGuides="1">
      <p:cViewPr>
        <p:scale>
          <a:sx n="75" d="100"/>
          <a:sy n="75" d="100"/>
        </p:scale>
        <p:origin x="30" y="183"/>
      </p:cViewPr>
      <p:guideLst>
        <p:guide pos="3840"/>
        <p:guide orient="horz" pos="1656"/>
      </p:guideLst>
    </p:cSldViewPr>
  </p:slideViewPr>
  <p:outlineViewPr>
    <p:cViewPr>
      <p:scale>
        <a:sx n="33" d="100"/>
        <a:sy n="33" d="100"/>
      </p:scale>
      <p:origin x="0" y="-204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>
        <p:scale>
          <a:sx n="87" d="100"/>
          <a:sy n="87" d="100"/>
        </p:scale>
        <p:origin x="1108" y="-214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53B65-7BB5-4D60-9879-5AFC8E04B446}" type="datetimeFigureOut">
              <a:rPr lang="ko-KR" altLang="en-US" smtClean="0"/>
              <a:t>2022-01-11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6E87F-228F-44B2-B4EE-9BD47B249A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3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997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435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90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6819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8149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657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657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0180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0377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7250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077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399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454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799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150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838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64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317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703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8077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05740" y="165629"/>
            <a:ext cx="11757660" cy="700498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rPr lang="en-US" altLang="ko-KR" dirty="0"/>
              <a:t>Title Test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205740" y="927088"/>
            <a:ext cx="11757660" cy="5146052"/>
          </a:xfrm>
        </p:spPr>
        <p:txBody>
          <a:bodyPr/>
          <a:lstStyle>
            <a:lvl1pPr marL="228600" indent="-228600">
              <a:lnSpc>
                <a:spcPct val="140000"/>
              </a:lnSpc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576000" indent="-228600">
              <a:lnSpc>
                <a:spcPct val="14000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  <a:endParaRPr lang="en-US" altLang="ko-KR" dirty="0"/>
          </a:p>
          <a:p>
            <a:pPr lvl="2"/>
            <a:r>
              <a:rPr lang="ko-KR" altLang="en-US" dirty="0"/>
              <a:t>셋</a:t>
            </a:r>
            <a:endParaRPr lang="en-US" altLang="ko-KR" dirty="0"/>
          </a:p>
          <a:p>
            <a:pPr lvl="3"/>
            <a:r>
              <a:rPr lang="ko-KR" altLang="en-US" dirty="0"/>
              <a:t>넷</a:t>
            </a:r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3712" y="6457520"/>
            <a:ext cx="12192000" cy="4004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9258790" y="6550276"/>
            <a:ext cx="2480717" cy="2075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  <a:latin typeface="+mn-lt"/>
                <a:cs typeface="lato" panose="020F0502020204030203" pitchFamily="34" charset="0"/>
              </a:rPr>
              <a:t> Changwon National</a:t>
            </a:r>
            <a:r>
              <a:rPr lang="en-US" altLang="ko-KR" sz="1300" baseline="0" dirty="0">
                <a:solidFill>
                  <a:schemeClr val="bg1"/>
                </a:solidFill>
                <a:latin typeface="+mn-lt"/>
                <a:cs typeface="lato" panose="020F0502020204030203" pitchFamily="34" charset="0"/>
              </a:rPr>
              <a:t> University</a:t>
            </a:r>
            <a:endParaRPr lang="ko-KR" altLang="en-US" sz="1300" dirty="0">
              <a:solidFill>
                <a:schemeClr val="bg1"/>
              </a:solidFill>
              <a:latin typeface="+mn-lt"/>
              <a:cs typeface="lato" panose="020F0502020204030203" pitchFamily="34" charset="0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45621" y="6557732"/>
            <a:ext cx="5993100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altLang="ko-KR" sz="1300" dirty="0">
                <a:solidFill>
                  <a:schemeClr val="bg1"/>
                </a:solidFill>
                <a:latin typeface="+mn-lt"/>
              </a:rPr>
              <a:t>CheolHyeon Kwon</a:t>
            </a:r>
          </a:p>
        </p:txBody>
      </p:sp>
      <p:cxnSp>
        <p:nvCxnSpPr>
          <p:cNvPr id="12" name="Shape 60"/>
          <p:cNvCxnSpPr/>
          <p:nvPr userDrawn="1"/>
        </p:nvCxnSpPr>
        <p:spPr>
          <a:xfrm>
            <a:off x="205740" y="797547"/>
            <a:ext cx="11757660" cy="0"/>
          </a:xfrm>
          <a:prstGeom prst="straightConnector1">
            <a:avLst/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직선 연결선 4"/>
          <p:cNvCxnSpPr/>
          <p:nvPr userDrawn="1"/>
        </p:nvCxnSpPr>
        <p:spPr>
          <a:xfrm>
            <a:off x="11639490" y="6503723"/>
            <a:ext cx="0" cy="2964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765CECA1-5C9B-4693-A1BD-3F65156FCD0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0058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CECA1-5C9B-4693-A1BD-3F65156FC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28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24600" y="1749890"/>
            <a:ext cx="93428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5"/>
                </a:solidFill>
                <a:latin typeface="roboto" panose="02000000000000000000" pitchFamily="2" charset="0"/>
              </a:rPr>
              <a:t>On-Device Training</a:t>
            </a:r>
            <a:endParaRPr lang="ko-KR" altLang="en-US" sz="3600" b="1" dirty="0">
              <a:solidFill>
                <a:schemeClr val="accent5"/>
              </a:solidFill>
              <a:latin typeface="roboto" panose="020000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9140" y="3499502"/>
            <a:ext cx="106889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CheolHyeon Kwon</a:t>
            </a:r>
            <a:endParaRPr lang="en-US" altLang="ko-KR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02329" y="5227659"/>
            <a:ext cx="6149341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ko-KR" sz="24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CHANGWON NATIONAL UNIVERSITY</a:t>
            </a:r>
          </a:p>
        </p:txBody>
      </p:sp>
    </p:spTree>
    <p:extLst>
      <p:ext uri="{BB962C8B-B14F-4D97-AF65-F5344CB8AC3E}">
        <p14:creationId xmlns:p14="http://schemas.microsoft.com/office/powerpoint/2010/main" val="335803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Introduction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실제 시나리오에서는 대부분 새로운 클래스는 점진적으로 나타나기 때문에</a:t>
            </a:r>
            <a:r>
              <a:rPr kumimoji="1" lang="en-US" altLang="ko-KR" dirty="0"/>
              <a:t>, </a:t>
            </a:r>
            <a:r>
              <a:rPr kumimoji="1" lang="ko-KR" altLang="en-US" dirty="0"/>
              <a:t>임베디드 장치에서 전이학습이 적합하지 않게 된다</a:t>
            </a:r>
            <a:r>
              <a:rPr kumimoji="1" lang="en-US" altLang="ko-KR" dirty="0"/>
              <a:t>. </a:t>
            </a:r>
          </a:p>
          <a:p>
            <a:r>
              <a:rPr kumimoji="1" lang="en-US" altLang="ko-KR" dirty="0"/>
              <a:t>CL(Continuous Learning)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catastrophic forgetting</a:t>
            </a:r>
            <a:r>
              <a:rPr kumimoji="1" lang="ko-KR" altLang="en-US" dirty="0"/>
              <a:t>의 해결책으로 주목받고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통한 다양한 벤치마킹과 평가에 대한 연구가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하지만 저자가 아는 한 </a:t>
            </a:r>
            <a:r>
              <a:rPr kumimoji="1" lang="en-US" altLang="ko-KR" dirty="0"/>
              <a:t>CL </a:t>
            </a:r>
            <a:r>
              <a:rPr kumimoji="1" lang="ko-KR" altLang="en-US" dirty="0"/>
              <a:t>모델을 임베디드에 배치하는 연구는 소수이며</a:t>
            </a:r>
            <a:r>
              <a:rPr kumimoji="1" lang="en-US" altLang="ko-KR" dirty="0"/>
              <a:t>, </a:t>
            </a:r>
            <a:r>
              <a:rPr kumimoji="1" lang="ko-KR" altLang="en-US" dirty="0"/>
              <a:t>특히 </a:t>
            </a:r>
            <a:r>
              <a:rPr kumimoji="1" lang="en-US" altLang="ko-KR" dirty="0"/>
              <a:t>TF Lite</a:t>
            </a:r>
            <a:r>
              <a:rPr kumimoji="1" lang="ko-KR" altLang="en-US" dirty="0"/>
              <a:t>를 통해 모바일에 배치하는 연구는 없다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7814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Introduction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본 논문에서는 아래의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가지를 다룬다</a:t>
            </a:r>
            <a:r>
              <a:rPr kumimoji="1" lang="en-US" altLang="ko-KR" dirty="0"/>
              <a:t>. </a:t>
            </a:r>
          </a:p>
          <a:p>
            <a:pPr lvl="1"/>
            <a:r>
              <a:rPr kumimoji="1" lang="ko-KR" altLang="en-US" dirty="0"/>
              <a:t>현재의 </a:t>
            </a:r>
            <a:r>
              <a:rPr kumimoji="1" lang="en-US" altLang="ko-KR" dirty="0"/>
              <a:t>TF Lite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API</a:t>
            </a:r>
            <a:r>
              <a:rPr kumimoji="1" lang="ko-KR" altLang="en-US" dirty="0"/>
              <a:t>에 지속적인 학습을 통합하여 기능을 확장한다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직접 개발한 안드로이드 어플리케이션의 다양한 시나리오에서 전이학습과 </a:t>
            </a:r>
            <a:r>
              <a:rPr kumimoji="1" lang="en-US" altLang="ko-KR" dirty="0"/>
              <a:t>CL</a:t>
            </a:r>
            <a:r>
              <a:rPr kumimoji="1" lang="ko-KR" altLang="en-US" dirty="0"/>
              <a:t>을 사용하여 훈련된 모델을 비교하고</a:t>
            </a:r>
            <a:r>
              <a:rPr kumimoji="1" lang="en-US" altLang="ko-KR" dirty="0"/>
              <a:t>, CL</a:t>
            </a:r>
            <a:r>
              <a:rPr kumimoji="1" lang="ko-KR" altLang="en-US" dirty="0"/>
              <a:t>의 필요성을 나타낸다</a:t>
            </a:r>
            <a:r>
              <a:rPr kumimoji="1" lang="en-US" altLang="ko-KR" dirty="0"/>
              <a:t>. </a:t>
            </a:r>
          </a:p>
          <a:p>
            <a:pPr lvl="1"/>
            <a:r>
              <a:rPr kumimoji="1" lang="en-US" altLang="ko-KR" dirty="0"/>
              <a:t>TF Lite</a:t>
            </a:r>
            <a:r>
              <a:rPr kumimoji="1" lang="ko-KR" altLang="en-US" dirty="0"/>
              <a:t>의 지속적인 추가 개발을 위해 소스코드를 공개한다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2460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Paper2 - References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40150"/>
            <a:ext cx="11757660" cy="5146052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Example on-device model personalization with TensorFlow Lite</a:t>
            </a:r>
          </a:p>
          <a:p>
            <a:r>
              <a:rPr kumimoji="1" lang="en-US" altLang="en-US" dirty="0"/>
              <a:t>TensorFlow Blog, 2019</a:t>
            </a:r>
          </a:p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CDC2BCA-AD0D-4DB7-ABCE-6F8B15054670}"/>
              </a:ext>
            </a:extLst>
          </p:cNvPr>
          <p:cNvGrpSpPr/>
          <p:nvPr/>
        </p:nvGrpSpPr>
        <p:grpSpPr>
          <a:xfrm>
            <a:off x="5728374" y="1620447"/>
            <a:ext cx="6257886" cy="4762372"/>
            <a:chOff x="5790400" y="1719216"/>
            <a:chExt cx="6257886" cy="476237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EEEE24D-BB45-4031-B655-8CE31EB76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90400" y="1719216"/>
              <a:ext cx="6257886" cy="455671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7D99F88-D663-44AD-A77E-2718CD4EFD11}"/>
                </a:ext>
              </a:extLst>
            </p:cNvPr>
            <p:cNvSpPr txBox="1"/>
            <p:nvPr/>
          </p:nvSpPr>
          <p:spPr>
            <a:xfrm>
              <a:off x="5790400" y="6250756"/>
              <a:ext cx="612483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출처</a:t>
              </a:r>
              <a:r>
                <a:rPr lang="en-US" altLang="ko-KR" sz="900" dirty="0"/>
                <a:t>: </a:t>
              </a:r>
              <a:r>
                <a:rPr lang="ko-KR" altLang="en-US" sz="900" dirty="0"/>
                <a:t>https://blog.tensorflow.org/2019/12/example-on-device-model-personalization.html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739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On-Device</a:t>
            </a:r>
            <a:r>
              <a:rPr kumimoji="1" lang="ko-KR" altLang="en-US" dirty="0"/>
              <a:t> </a:t>
            </a:r>
            <a:r>
              <a:rPr kumimoji="1" lang="en-US" altLang="ko-KR" dirty="0"/>
              <a:t>Training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40150"/>
            <a:ext cx="11757660" cy="5146052"/>
          </a:xfrm>
        </p:spPr>
        <p:txBody>
          <a:bodyPr>
            <a:normAutofit/>
          </a:bodyPr>
          <a:lstStyle/>
          <a:p>
            <a:r>
              <a:rPr kumimoji="1" lang="en-US" altLang="ko-KR"/>
              <a:t>tensorflow github </a:t>
            </a:r>
            <a:r>
              <a:rPr kumimoji="1" lang="ko-KR" altLang="en-US"/>
              <a:t>예제 프로그램</a:t>
            </a: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65225B-6DD5-4A82-BE6B-BC59897AC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664" y="1606609"/>
            <a:ext cx="2908671" cy="47899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14A1CB9-9EA6-4FA1-91A5-E3595E97F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832" y="1606609"/>
            <a:ext cx="2908670" cy="47899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C8BBBE8-E807-4D93-B060-282E431FC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97" y="1606608"/>
            <a:ext cx="2908670" cy="478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68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On-Device</a:t>
            </a:r>
            <a:r>
              <a:rPr kumimoji="1" lang="ko-KR" altLang="en-US" dirty="0"/>
              <a:t> </a:t>
            </a:r>
            <a:r>
              <a:rPr kumimoji="1" lang="en-US" altLang="ko-KR" dirty="0"/>
              <a:t>Training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40150"/>
            <a:ext cx="11757660" cy="5146052"/>
          </a:xfrm>
        </p:spPr>
        <p:txBody>
          <a:bodyPr>
            <a:normAutofit/>
          </a:bodyPr>
          <a:lstStyle/>
          <a:p>
            <a:r>
              <a:rPr kumimoji="1" lang="en-US" altLang="ko-KR" dirty="0" err="1"/>
              <a:t>mnist</a:t>
            </a:r>
            <a:r>
              <a:rPr kumimoji="1" lang="en-US" altLang="ko-KR" dirty="0"/>
              <a:t> </a:t>
            </a:r>
            <a:r>
              <a:rPr kumimoji="1" lang="ko-KR" altLang="en-US" dirty="0"/>
              <a:t>데이터를 통해 학습하고 </a:t>
            </a:r>
            <a:r>
              <a:rPr kumimoji="1" lang="en-US" altLang="ko-KR" dirty="0"/>
              <a:t>0 ~ 9 </a:t>
            </a:r>
            <a:r>
              <a:rPr kumimoji="1" lang="ko-KR" altLang="en-US" dirty="0"/>
              <a:t>분류를 위해 어플리케이션 </a:t>
            </a:r>
            <a:r>
              <a:rPr kumimoji="1" lang="en-US" altLang="ko-KR" dirty="0"/>
              <a:t>UI</a:t>
            </a:r>
            <a:r>
              <a:rPr kumimoji="1" lang="ko-KR" altLang="en-US" dirty="0"/>
              <a:t> 변경 </a:t>
            </a:r>
            <a:endParaRPr kumimoji="1" lang="en-US" altLang="ko-KR" dirty="0"/>
          </a:p>
          <a:p>
            <a:r>
              <a:rPr kumimoji="1" lang="ko-KR" altLang="en-US" dirty="0"/>
              <a:t>모델 생성 코드 변경</a:t>
            </a: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9E0852A-DC3A-4399-8102-206302A7A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703" y="1573652"/>
            <a:ext cx="2908670" cy="4789988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0659BB8C-6E10-4E53-A66C-D42BC24D3166}"/>
              </a:ext>
            </a:extLst>
          </p:cNvPr>
          <p:cNvSpPr txBox="1"/>
          <p:nvPr/>
        </p:nvSpPr>
        <p:spPr>
          <a:xfrm>
            <a:off x="553898" y="2444234"/>
            <a:ext cx="4782279" cy="369332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</a:rPr>
              <a:t>NUM_CLASSES = </a:t>
            </a:r>
            <a:r>
              <a:rPr lang="en-US" altLang="ko-KR" dirty="0">
                <a:solidFill>
                  <a:srgbClr val="00B050"/>
                </a:solidFill>
              </a:rPr>
              <a:t>4</a:t>
            </a:r>
            <a:r>
              <a:rPr lang="en-US" altLang="ko-KR" dirty="0">
                <a:solidFill>
                  <a:schemeClr val="bg1"/>
                </a:solidFill>
              </a:rPr>
              <a:t>   -&gt;  NUM_CLASSES = </a:t>
            </a:r>
            <a:r>
              <a:rPr lang="en-US" altLang="ko-KR" dirty="0">
                <a:solidFill>
                  <a:srgbClr val="00B050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32825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On-Device</a:t>
            </a:r>
            <a:r>
              <a:rPr kumimoji="1" lang="ko-KR" altLang="en-US" dirty="0"/>
              <a:t> </a:t>
            </a:r>
            <a:r>
              <a:rPr kumimoji="1" lang="en-US" altLang="ko-KR" dirty="0"/>
              <a:t>Training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40150"/>
            <a:ext cx="11757660" cy="5146052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28 X 28</a:t>
            </a:r>
            <a:r>
              <a:rPr kumimoji="1" lang="ko-KR" altLang="en-US" dirty="0"/>
              <a:t> 크기인 </a:t>
            </a:r>
            <a:r>
              <a:rPr kumimoji="1" lang="en-US" altLang="ko-KR" dirty="0" err="1"/>
              <a:t>mnist</a:t>
            </a:r>
            <a:r>
              <a:rPr kumimoji="1" lang="en-US" altLang="ko-KR" dirty="0"/>
              <a:t> </a:t>
            </a:r>
            <a:r>
              <a:rPr kumimoji="1" lang="ko-KR" altLang="en-US" dirty="0"/>
              <a:t>학습을 위해 모델 생성 코드 변경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모델</a:t>
            </a:r>
            <a:r>
              <a:rPr kumimoji="1" lang="en-US" altLang="ko-KR" dirty="0"/>
              <a:t> </a:t>
            </a:r>
            <a:r>
              <a:rPr kumimoji="1" lang="ko-KR" altLang="en-US" dirty="0"/>
              <a:t>최소 입력 사이즈 제한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패딩 사용해서 해결 예정 </a:t>
            </a: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659BB8C-6E10-4E53-A66C-D42BC24D3166}"/>
              </a:ext>
            </a:extLst>
          </p:cNvPr>
          <p:cNvSpPr txBox="1"/>
          <p:nvPr/>
        </p:nvSpPr>
        <p:spPr>
          <a:xfrm>
            <a:off x="553898" y="1508761"/>
            <a:ext cx="4782279" cy="369332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</a:rPr>
              <a:t>IMG_SIZE =</a:t>
            </a:r>
            <a:r>
              <a:rPr lang="en-US" altLang="ko-KR" dirty="0">
                <a:solidFill>
                  <a:srgbClr val="00B050"/>
                </a:solidFill>
              </a:rPr>
              <a:t> 224</a:t>
            </a:r>
            <a:r>
              <a:rPr lang="en-US" altLang="ko-KR" dirty="0">
                <a:solidFill>
                  <a:schemeClr val="bg1"/>
                </a:solidFill>
              </a:rPr>
              <a:t> -&gt; IMG_SIZE = </a:t>
            </a:r>
            <a:r>
              <a:rPr lang="en-US" altLang="ko-KR" dirty="0">
                <a:solidFill>
                  <a:srgbClr val="00B050"/>
                </a:solidFill>
              </a:rPr>
              <a:t>28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E2BD535-E5D8-4468-9DA5-6A101EBA33BF}"/>
              </a:ext>
            </a:extLst>
          </p:cNvPr>
          <p:cNvGrpSpPr/>
          <p:nvPr/>
        </p:nvGrpSpPr>
        <p:grpSpPr>
          <a:xfrm>
            <a:off x="553898" y="3347635"/>
            <a:ext cx="10375048" cy="2644155"/>
            <a:chOff x="553898" y="2705084"/>
            <a:chExt cx="10375048" cy="264415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C3D8AF5-E597-4C9E-862F-EB68D0EF5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898" y="2705084"/>
              <a:ext cx="10375048" cy="2644155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511E209-F5FC-4DCA-B93C-E949BEBCC58B}"/>
                </a:ext>
              </a:extLst>
            </p:cNvPr>
            <p:cNvSpPr/>
            <p:nvPr/>
          </p:nvSpPr>
          <p:spPr>
            <a:xfrm>
              <a:off x="553898" y="5087983"/>
              <a:ext cx="6891931" cy="261256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4887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25D65-2954-4D3D-923C-5B287F986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Added 100 example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0FECD4-2E20-4787-BF46-F90110974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7782197" cy="5146052"/>
          </a:xfrm>
        </p:spPr>
        <p:txBody>
          <a:bodyPr/>
          <a:lstStyle/>
          <a:p>
            <a:r>
              <a:rPr lang="ko-KR" altLang="en-US" dirty="0"/>
              <a:t>모델의 사이즈 제한으로 인해 </a:t>
            </a:r>
            <a:r>
              <a:rPr lang="en-US" altLang="ko-KR" dirty="0"/>
              <a:t>28 X 28 </a:t>
            </a:r>
            <a:r>
              <a:rPr lang="ko-KR" altLang="en-US" dirty="0"/>
              <a:t>의 사이즈에서 </a:t>
            </a:r>
            <a:r>
              <a:rPr lang="en-US" altLang="ko-KR" dirty="0"/>
              <a:t>224 X 224</a:t>
            </a:r>
            <a:r>
              <a:rPr lang="ko-KR" altLang="en-US" dirty="0"/>
              <a:t>로 패딩을 통해 </a:t>
            </a:r>
            <a:r>
              <a:rPr lang="en-US" altLang="ko-KR" dirty="0" err="1"/>
              <a:t>Mnist</a:t>
            </a:r>
            <a:r>
              <a:rPr lang="en-US" altLang="ko-KR" dirty="0"/>
              <a:t> </a:t>
            </a:r>
            <a:r>
              <a:rPr lang="ko-KR" altLang="en-US" dirty="0"/>
              <a:t>데이터를 가공하고</a:t>
            </a:r>
            <a:r>
              <a:rPr lang="en-US" altLang="ko-KR" dirty="0"/>
              <a:t>, </a:t>
            </a:r>
            <a:r>
              <a:rPr lang="ko-KR" altLang="en-US" dirty="0"/>
              <a:t>해당 데이터를 프로그램에 내장해서 학습함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A9258E-A006-4DB9-9E92-3DEE841030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3440ED-66BB-4C9E-9773-EAF54D55FB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390"/>
          <a:stretch/>
        </p:blipFill>
        <p:spPr>
          <a:xfrm>
            <a:off x="525779" y="2511236"/>
            <a:ext cx="5411289" cy="37839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5E8114-3BC7-4EC7-B60D-A3A670690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8869" y="869200"/>
            <a:ext cx="3033125" cy="552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81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36FF22-B18F-4017-A24B-7D1C675BC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CPU, Memory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3A690E-BB90-4477-AC99-A78134D5C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학습 전</a:t>
            </a:r>
            <a:r>
              <a:rPr lang="en-US" altLang="ko-KR" dirty="0"/>
              <a:t>, </a:t>
            </a:r>
            <a:r>
              <a:rPr lang="ko-KR" altLang="en-US" dirty="0"/>
              <a:t>후 </a:t>
            </a:r>
            <a:r>
              <a:rPr lang="en-US" altLang="ko-KR" dirty="0"/>
              <a:t>CPU, </a:t>
            </a:r>
            <a:r>
              <a:rPr lang="ko-KR" altLang="en-US" dirty="0"/>
              <a:t>메모리 사용량 큰 변화 없음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ECE6F8-3473-4FFB-BDEC-FFCD0A1128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730943-424F-4ABC-BB3D-EA4EC4E8D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34" y="2628900"/>
            <a:ext cx="11494932" cy="314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75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Simple System Monitor - base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028F60-338C-4B99-A6EF-1D646AAA6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238" y="927088"/>
            <a:ext cx="2634350" cy="534675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E14A231-303E-48EB-B245-4AF2598E8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6" y="927088"/>
            <a:ext cx="2634349" cy="534675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71ABD1C-7012-4391-A8B3-A2CE46B57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413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17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Simple System Monitor – game(TFT with nothing)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844A1D-2389-4AA2-BA18-AA0A39184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825" y="927088"/>
            <a:ext cx="2634350" cy="5346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D6BB63-0426-4AA2-80D4-F1CF11EBA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238" y="927088"/>
            <a:ext cx="2634349" cy="53467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9FC65F1-74EB-48FF-9BF2-C82FC101D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413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95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Paper 1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ore-KR" dirty="0"/>
              <a:t>A Mobile DNN Training Processor with Automatic Bit-precision Search and Fine-grained Sparsity Exploitation </a:t>
            </a:r>
          </a:p>
          <a:p>
            <a:pPr lvl="1"/>
            <a:r>
              <a:rPr kumimoji="1" lang="en-US" altLang="ko-Kore-KR" dirty="0"/>
              <a:t>IEEE, 2021</a:t>
            </a:r>
          </a:p>
          <a:p>
            <a:pPr lvl="1"/>
            <a:r>
              <a:rPr kumimoji="1" lang="en-US" altLang="ko-Kore-KR" dirty="0"/>
              <a:t>KAIST, Electrical Engineering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4379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Simple System Monitor – game(TFT with 20 apps)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E2A7FF-B9DE-47A1-90AB-DB867098A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13" y="927088"/>
            <a:ext cx="2634349" cy="53467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7494505-0001-48F9-A5E7-EC65B64A7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238" y="927088"/>
            <a:ext cx="2634349" cy="5346752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8901246-CCE2-481B-93FA-A7437E7CF675}"/>
              </a:ext>
            </a:extLst>
          </p:cNvPr>
          <p:cNvGrpSpPr/>
          <p:nvPr/>
        </p:nvGrpSpPr>
        <p:grpSpPr>
          <a:xfrm>
            <a:off x="4778825" y="927088"/>
            <a:ext cx="2634350" cy="5346752"/>
            <a:chOff x="4778825" y="927088"/>
            <a:chExt cx="2634350" cy="534675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A6A4EB0-502A-4645-AC71-A0783AB58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78825" y="927088"/>
              <a:ext cx="2634349" cy="534675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42860EA-CA6F-4A38-81CC-ADA3ED5D9B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2585"/>
            <a:stretch/>
          </p:blipFill>
          <p:spPr>
            <a:xfrm>
              <a:off x="4778825" y="5342709"/>
              <a:ext cx="2634350" cy="9311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2849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Simple System Monitor – Modified Model(waiting)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F29597-5627-4398-A9A3-61F2D063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237" y="927088"/>
            <a:ext cx="2634349" cy="53467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FF42AC-8324-4456-8D0A-A2148EA31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5414" y="927088"/>
            <a:ext cx="2634349" cy="53467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B64D5B-307D-467F-8352-1AC5B2B8BC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04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Simple System Monitor – Modified Model(training)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E27DE8-8EC0-4601-9980-749DDA3C9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13" y="927088"/>
            <a:ext cx="2634349" cy="53467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3B284A-A284-49CF-B1BC-FD737DB1B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C1CBCA-B377-4C51-ADD8-D30C4E4CD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238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91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Simple System Monitor – Modified Model(Inferencing)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0F54E1-0BDA-4D0B-910F-06E3AA55A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237" y="927088"/>
            <a:ext cx="2634349" cy="53467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DBFC5D5-866C-4FCF-82BA-D18439969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034B9F-A8F7-4E80-980D-B945D3A8B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413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99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Simple System Monitor – Training, Inferencing with nothing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C66C21-E57C-494F-A576-DC42F5CC4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13" y="927088"/>
            <a:ext cx="2634349" cy="53467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1F8A3C-1757-4772-90FC-EEC530915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B82615-B247-4BFB-8AE9-B665AB0D1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237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82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Simple System Monitor – Training, Inferencing with 20 apps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025545-E471-4E94-A84C-A2D6B1B89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12" y="927088"/>
            <a:ext cx="2634349" cy="53467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55D77F-E1D2-4CAD-9242-B868B6B01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A913179-25AA-41FA-9B6C-D45D10D664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238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51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Simple System Monitor – Base Model(waiting)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DAF879-1255-48A9-9232-3F742B5EB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12" y="927088"/>
            <a:ext cx="2634349" cy="53467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E8BC5A-17EE-4B21-8DE4-35CD43A8D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C054566-4874-41E5-985B-9B834D227B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239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53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Simple System Monitor – Base Model(Training)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897899-7639-4709-A7F9-7E4EE2F1B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236" y="927088"/>
            <a:ext cx="2634349" cy="53467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801DFA-8CF3-49B4-A9D4-E58EB75EE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2F6AB99-6E3B-4824-AF4B-98193F0D9E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415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15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Simple System Monitor – Base Model(Inferencing)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4222B2-7CFC-4325-AC2E-32F4A501A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13" y="927088"/>
            <a:ext cx="2634349" cy="53467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5DA740-5D12-4860-B420-DBB12BEE2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640B713-524E-46A6-9E22-A46141DE3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238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436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BEF201-2DA2-4E16-B019-E3A1B424A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Change Base Model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85F6C0-B228-4CF0-98E1-6C25ED086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base model </a:t>
            </a:r>
            <a:r>
              <a:rPr lang="ko-KR" altLang="en-US" dirty="0"/>
              <a:t>파트를 변경해서 </a:t>
            </a:r>
            <a:r>
              <a:rPr lang="en-US" altLang="ko-KR" dirty="0" err="1"/>
              <a:t>mnist</a:t>
            </a:r>
            <a:r>
              <a:rPr lang="ko-KR" altLang="en-US" dirty="0"/>
              <a:t>를 학습하기 위한 모델 구성으로 변경</a:t>
            </a:r>
            <a:endParaRPr lang="en-US" altLang="ko-KR" dirty="0"/>
          </a:p>
          <a:p>
            <a:r>
              <a:rPr lang="en-US" altLang="ko-KR" dirty="0"/>
              <a:t>input size </a:t>
            </a:r>
            <a:r>
              <a:rPr lang="ko-KR" altLang="en-US" dirty="0"/>
              <a:t>조정</a:t>
            </a:r>
            <a:r>
              <a:rPr lang="en-US" altLang="ko-KR" dirty="0"/>
              <a:t>(224 X 224 X 3 -&gt; 28 X 28 X 1)</a:t>
            </a:r>
          </a:p>
          <a:p>
            <a:r>
              <a:rPr lang="en-US" altLang="ko-KR" dirty="0" err="1"/>
              <a:t>model.tflite</a:t>
            </a:r>
            <a:r>
              <a:rPr lang="en-US" altLang="ko-KR" dirty="0"/>
              <a:t> </a:t>
            </a:r>
            <a:r>
              <a:rPr lang="ko-KR" altLang="en-US" dirty="0"/>
              <a:t>파일 생성 성공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5F4AB9-3D33-4DA1-9A3A-453EDD4FEE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16B732-871C-4BCE-AD8E-DD24F16A3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2901950"/>
            <a:ext cx="4248150" cy="11811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CD86E9-6FC3-46A0-95B2-58C2310AB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937" y="2901950"/>
            <a:ext cx="564832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19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Abstract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기존 모바일 </a:t>
            </a:r>
            <a:r>
              <a:rPr kumimoji="1" lang="en-US" altLang="ko-KR" dirty="0"/>
              <a:t>DNN training processor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high-bit-precision requirement, high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ReLU</a:t>
            </a:r>
            <a:r>
              <a:rPr kumimoji="1" lang="en-US" altLang="ko-KR" dirty="0"/>
              <a:t>-dependencies</a:t>
            </a:r>
            <a:r>
              <a:rPr kumimoji="1" lang="ko-KR" altLang="en-US" dirty="0"/>
              <a:t> 로 인한 어려움을 겪고 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제안하는 프로세서는 세가지 새로운 기능을 채택하여 해당 문제를 해결하고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최종적으로 기존의 </a:t>
            </a:r>
            <a:r>
              <a:rPr kumimoji="1" lang="en-US" altLang="ko-KR" dirty="0"/>
              <a:t>DNN Training Processor</a:t>
            </a:r>
            <a:r>
              <a:rPr kumimoji="1" lang="ko-KR" altLang="en-US" dirty="0"/>
              <a:t>에 비해 최소 </a:t>
            </a:r>
            <a:r>
              <a:rPr kumimoji="1" lang="en-US" altLang="ko-KR" dirty="0"/>
              <a:t>4.4</a:t>
            </a:r>
            <a:r>
              <a:rPr kumimoji="1" lang="ko-KR" altLang="en-US" dirty="0"/>
              <a:t>배 이상의 에너지 효율을 달성한다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ore-KR" dirty="0"/>
              <a:t>run-time automatic bit-precision searching </a:t>
            </a:r>
          </a:p>
          <a:p>
            <a:pPr lvl="1"/>
            <a:r>
              <a:rPr kumimoji="1" lang="en-US" altLang="ko-Kore-KR" dirty="0"/>
              <a:t>bit-slice scalable core architecture with the input skipping functionality </a:t>
            </a:r>
          </a:p>
          <a:p>
            <a:pPr lvl="1"/>
            <a:r>
              <a:rPr kumimoji="1" lang="en-US" altLang="ko-Kore-KR" dirty="0"/>
              <a:t>Iterative channel reordering unit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2351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BEF201-2DA2-4E16-B019-E3A1B424A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Change Base Model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85F6C0-B228-4CF0-98E1-6C25ED086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안드로이드에 변경된 모델로 어플리케이션 빌드 실패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5F4AB9-3D33-4DA1-9A3A-453EDD4FEE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0067A9C-CB73-430C-8719-952829E07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819" y="1608499"/>
            <a:ext cx="7390802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53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34BA31-B36E-4735-BD26-EDE667818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Create New Model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CE4318-DFD0-4F27-A3AF-0381AB86C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TF Lite </a:t>
            </a:r>
            <a:r>
              <a:rPr lang="ko-KR" altLang="en-US" dirty="0"/>
              <a:t>예제 가이드를 따라 </a:t>
            </a:r>
            <a:r>
              <a:rPr lang="en-US" altLang="ko-KR" dirty="0"/>
              <a:t>fashion </a:t>
            </a:r>
            <a:r>
              <a:rPr lang="en-US" altLang="ko-KR" dirty="0" err="1"/>
              <a:t>mnist</a:t>
            </a:r>
            <a:r>
              <a:rPr lang="en-US" altLang="ko-KR" dirty="0"/>
              <a:t> </a:t>
            </a:r>
            <a:r>
              <a:rPr lang="ko-KR" altLang="en-US" dirty="0"/>
              <a:t>데이터셋으로 학습한 </a:t>
            </a:r>
            <a:r>
              <a:rPr lang="en-US" altLang="ko-KR" dirty="0"/>
              <a:t>TF Lite </a:t>
            </a:r>
            <a:r>
              <a:rPr lang="ko-KR" altLang="en-US" dirty="0"/>
              <a:t>모델 생성</a:t>
            </a:r>
            <a:endParaRPr lang="en-US" altLang="ko-KR" dirty="0"/>
          </a:p>
          <a:p>
            <a:r>
              <a:rPr lang="ko-KR" altLang="en-US" dirty="0"/>
              <a:t>기존 예제를 참조해서 </a:t>
            </a:r>
            <a:r>
              <a:rPr lang="en-US" altLang="ko-KR" dirty="0" err="1"/>
              <a:t>model.tflite</a:t>
            </a:r>
            <a:r>
              <a:rPr lang="en-US" altLang="ko-KR" dirty="0"/>
              <a:t> </a:t>
            </a:r>
            <a:r>
              <a:rPr lang="ko-KR" altLang="en-US" dirty="0"/>
              <a:t>파일 생성 성공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9285F7-C4CF-476A-8BFA-091C9AAA8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F5DB30-0AE2-4A0E-8A65-08835AA50D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438" b="17050"/>
          <a:stretch/>
        </p:blipFill>
        <p:spPr>
          <a:xfrm>
            <a:off x="357637" y="2039827"/>
            <a:ext cx="5738363" cy="44070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1F5CE18-3619-45A2-9052-C290820C1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23966"/>
            <a:ext cx="5958624" cy="423873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D028A27-39CF-4564-8C26-0E61E8BB98E6}"/>
              </a:ext>
            </a:extLst>
          </p:cNvPr>
          <p:cNvSpPr/>
          <p:nvPr/>
        </p:nvSpPr>
        <p:spPr>
          <a:xfrm>
            <a:off x="11498123" y="3125464"/>
            <a:ext cx="501650" cy="7493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253D281-0D00-4CF1-87A7-06BEA735188A}"/>
              </a:ext>
            </a:extLst>
          </p:cNvPr>
          <p:cNvSpPr/>
          <p:nvPr/>
        </p:nvSpPr>
        <p:spPr>
          <a:xfrm>
            <a:off x="357637" y="5886450"/>
            <a:ext cx="1102863" cy="22225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0564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34BA31-B36E-4735-BD26-EDE667818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Create New Model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CE4318-DFD0-4F27-A3AF-0381AB86C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안드로이드와 연동 실패 </a:t>
            </a:r>
            <a:endParaRPr lang="en-US" altLang="ko-KR" dirty="0"/>
          </a:p>
          <a:p>
            <a:pPr lvl="1"/>
            <a:r>
              <a:rPr lang="ko-KR" altLang="en-US" dirty="0"/>
              <a:t>가이드에 관련 내용 부재 및 </a:t>
            </a:r>
            <a:r>
              <a:rPr lang="en-US" altLang="ko-KR" dirty="0"/>
              <a:t>deprecated</a:t>
            </a:r>
            <a:r>
              <a:rPr lang="ko-KR" altLang="en-US" dirty="0"/>
              <a:t>된 자바코드 사용</a:t>
            </a:r>
            <a:endParaRPr lang="en-US" altLang="ko-KR" dirty="0"/>
          </a:p>
          <a:p>
            <a:pPr lvl="1"/>
            <a:r>
              <a:rPr lang="ko-KR" altLang="en-US" dirty="0"/>
              <a:t>관련 자료 탐색 실패 및 실력 부진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9285F7-C4CF-476A-8BFA-091C9AAA8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C498E8-9D1E-486B-9E6A-0D4CDD2DB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2490388"/>
            <a:ext cx="7816850" cy="391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2417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A962A7-AC77-474F-89F2-8B300A162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New</a:t>
            </a:r>
            <a:r>
              <a:rPr lang="ko-KR" altLang="en-US" dirty="0"/>
              <a:t> </a:t>
            </a:r>
            <a:r>
              <a:rPr lang="en-US" altLang="ko-KR" dirty="0"/>
              <a:t>Point of View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0CAB6D-2451-4392-B3D9-0DEEDDB60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기존에 제공되는 전이학습 예제 어플리케이션은 메모리 부족 오류가 발생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9E0EC1-DC08-4909-8788-4EB280AD67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DF4FA4-19E6-4DE7-9C98-FDFB43395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24" y="1549400"/>
            <a:ext cx="11358349" cy="478349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6D8FD02-2636-4B13-8C56-260BAE50C751}"/>
              </a:ext>
            </a:extLst>
          </p:cNvPr>
          <p:cNvSpPr/>
          <p:nvPr/>
        </p:nvSpPr>
        <p:spPr>
          <a:xfrm flipV="1">
            <a:off x="425524" y="1568450"/>
            <a:ext cx="2120826" cy="17145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D3F44B-CB71-4341-9FBF-2903CC16692D}"/>
              </a:ext>
            </a:extLst>
          </p:cNvPr>
          <p:cNvSpPr/>
          <p:nvPr/>
        </p:nvSpPr>
        <p:spPr>
          <a:xfrm flipV="1">
            <a:off x="471626" y="6129994"/>
            <a:ext cx="11248747" cy="15015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5294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A962A7-AC77-474F-89F2-8B300A162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New</a:t>
            </a:r>
            <a:r>
              <a:rPr lang="ko-KR" altLang="en-US" dirty="0"/>
              <a:t> </a:t>
            </a:r>
            <a:r>
              <a:rPr lang="en-US" altLang="ko-KR" dirty="0"/>
              <a:t>Point of View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0CAB6D-2451-4392-B3D9-0DEEDDB60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약 </a:t>
            </a:r>
            <a:r>
              <a:rPr lang="en-US" altLang="ko-KR" dirty="0"/>
              <a:t>2000</a:t>
            </a:r>
            <a:r>
              <a:rPr lang="ko-KR" altLang="en-US" dirty="0"/>
              <a:t>개의 이미지 까지는 수용 가능하지만 대략 </a:t>
            </a:r>
            <a:r>
              <a:rPr lang="en-US" altLang="ko-KR" dirty="0"/>
              <a:t>2100</a:t>
            </a:r>
            <a:r>
              <a:rPr lang="ko-KR" altLang="en-US" dirty="0"/>
              <a:t>개 정도의 이미지가 되면 메모리 오류가 발생하며 앱이 강제 종료됨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9E0EC1-DC08-4909-8788-4EB280AD67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9B217B-3BE8-4962-B995-67F578437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366" y="2146300"/>
            <a:ext cx="2558105" cy="41795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C25DF3-CEA4-45E8-BD46-0C21A83D3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128" y="2146300"/>
            <a:ext cx="2394322" cy="4179564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46AD9-983F-4B7F-BCDC-3EEC12005E6A}"/>
              </a:ext>
            </a:extLst>
          </p:cNvPr>
          <p:cNvCxnSpPr/>
          <p:nvPr/>
        </p:nvCxnSpPr>
        <p:spPr>
          <a:xfrm>
            <a:off x="9556750" y="2730500"/>
            <a:ext cx="0" cy="334264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B75E6E5-6169-42E9-B69D-273DC6145CB4}"/>
              </a:ext>
            </a:extLst>
          </p:cNvPr>
          <p:cNvSpPr txBox="1"/>
          <p:nvPr/>
        </p:nvSpPr>
        <p:spPr>
          <a:xfrm>
            <a:off x="8464551" y="5480450"/>
            <a:ext cx="1816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강제 종료 시점 </a:t>
            </a:r>
          </a:p>
        </p:txBody>
      </p:sp>
    </p:spTree>
    <p:extLst>
      <p:ext uri="{BB962C8B-B14F-4D97-AF65-F5344CB8AC3E}">
        <p14:creationId xmlns:p14="http://schemas.microsoft.com/office/powerpoint/2010/main" val="1078376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A962A7-AC77-474F-89F2-8B300A162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New</a:t>
            </a:r>
            <a:r>
              <a:rPr lang="ko-KR" altLang="en-US" dirty="0"/>
              <a:t> </a:t>
            </a:r>
            <a:r>
              <a:rPr lang="en-US" altLang="ko-KR" dirty="0"/>
              <a:t>Point of View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0CAB6D-2451-4392-B3D9-0DEEDDB60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090" y="927088"/>
            <a:ext cx="11757660" cy="5146052"/>
          </a:xfrm>
        </p:spPr>
        <p:txBody>
          <a:bodyPr/>
          <a:lstStyle/>
          <a:p>
            <a:r>
              <a:rPr lang="ko-KR" altLang="en-US" dirty="0"/>
              <a:t>학습을 위한 데이터를 메모리가 아닌 </a:t>
            </a:r>
            <a:r>
              <a:rPr lang="en-US" altLang="ko-KR" dirty="0"/>
              <a:t>I/O</a:t>
            </a:r>
            <a:r>
              <a:rPr lang="ko-KR" altLang="en-US" dirty="0"/>
              <a:t>에 저장 및 불러오기로 구현 예정 </a:t>
            </a:r>
            <a:endParaRPr lang="en-US" altLang="ko-KR" dirty="0"/>
          </a:p>
          <a:p>
            <a:r>
              <a:rPr lang="ko-KR" altLang="en-US" dirty="0"/>
              <a:t>소스 코드 </a:t>
            </a:r>
            <a:r>
              <a:rPr lang="ko-KR" altLang="en-US" dirty="0" err="1"/>
              <a:t>분석중</a:t>
            </a:r>
            <a:endParaRPr lang="en-US" altLang="ko-KR" dirty="0"/>
          </a:p>
          <a:p>
            <a:pPr lvl="1"/>
            <a:r>
              <a:rPr lang="en-US" altLang="ko-KR" dirty="0" err="1"/>
              <a:t>ImageAnalysis</a:t>
            </a:r>
            <a:r>
              <a:rPr lang="en-US" altLang="ko-KR" dirty="0"/>
              <a:t>, </a:t>
            </a:r>
            <a:r>
              <a:rPr lang="en-US" altLang="ko-KR" dirty="0" err="1"/>
              <a:t>ImageAnalysis.Analyzer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 err="1"/>
              <a:t>CameraX.bindToLifecycle</a:t>
            </a:r>
            <a:endParaRPr lang="en-US" altLang="ko-KR" dirty="0"/>
          </a:p>
          <a:p>
            <a:pPr lvl="1"/>
            <a:r>
              <a:rPr lang="en-US" altLang="ko-KR" dirty="0" err="1"/>
              <a:t>ExcutorService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위 부분들과 쓰레드 대한 동작 분석 필요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9E0EC1-DC08-4909-8788-4EB280AD67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11628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0C0A5E-A98A-482E-BDEB-A6C75A19B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Question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61680B-2BAB-4D47-B84D-EA6D3EFE1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현재는 모델에서 가져온 이미지의 </a:t>
            </a:r>
            <a:r>
              <a:rPr lang="en-US" altLang="ko-KR" dirty="0"/>
              <a:t>Bottleneck feature(</a:t>
            </a:r>
            <a:r>
              <a:rPr lang="en-US" altLang="ko-KR" dirty="0">
                <a:solidFill>
                  <a:srgbClr val="DA9710"/>
                </a:solidFill>
              </a:rPr>
              <a:t>float</a:t>
            </a:r>
            <a:r>
              <a:rPr lang="en-US" altLang="ko-KR" dirty="0"/>
              <a:t>[62720]) </a:t>
            </a:r>
            <a:r>
              <a:rPr lang="ko-KR" altLang="en-US" dirty="0"/>
              <a:t>을 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On-Hot-Encoding(</a:t>
            </a:r>
            <a:r>
              <a:rPr lang="en-US" altLang="ko-KR" dirty="0">
                <a:solidFill>
                  <a:srgbClr val="DA9710"/>
                </a:solidFill>
              </a:rPr>
              <a:t>float</a:t>
            </a:r>
            <a:r>
              <a:rPr lang="en-US" altLang="ko-KR" dirty="0"/>
              <a:t>[4])</a:t>
            </a:r>
            <a:r>
              <a:rPr lang="ko-KR" altLang="en-US" dirty="0"/>
              <a:t>과 함께 </a:t>
            </a:r>
            <a:r>
              <a:rPr lang="en-US" altLang="ko-KR" dirty="0"/>
              <a:t>List</a:t>
            </a:r>
            <a:r>
              <a:rPr lang="ko-KR" altLang="en-US" dirty="0"/>
              <a:t>에 저장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이미지를 </a:t>
            </a:r>
            <a:r>
              <a:rPr lang="en-US" altLang="ko-KR" dirty="0"/>
              <a:t>I/O</a:t>
            </a:r>
            <a:r>
              <a:rPr lang="ko-KR" altLang="en-US" dirty="0"/>
              <a:t>에 저장하고</a:t>
            </a:r>
            <a:r>
              <a:rPr lang="en-US" altLang="ko-KR" dirty="0"/>
              <a:t>, </a:t>
            </a:r>
            <a:r>
              <a:rPr lang="ko-KR" altLang="en-US" dirty="0"/>
              <a:t>다시 불러와서 학습을 할 때 결국 이미지를 </a:t>
            </a:r>
            <a:r>
              <a:rPr lang="en-US" altLang="ko-KR" dirty="0"/>
              <a:t>load </a:t>
            </a:r>
            <a:r>
              <a:rPr lang="ko-KR" altLang="en-US" dirty="0"/>
              <a:t>해서 메모리에 올려서 학습하면 같은 문제가 발생할 것이라고 추측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과거에 </a:t>
            </a:r>
            <a:r>
              <a:rPr lang="en-US" altLang="ko-KR" dirty="0" err="1"/>
              <a:t>mnist</a:t>
            </a:r>
            <a:r>
              <a:rPr lang="en-US" altLang="ko-KR" dirty="0"/>
              <a:t> </a:t>
            </a:r>
            <a:r>
              <a:rPr lang="ko-KR" altLang="en-US" dirty="0"/>
              <a:t>를 패딩을 통해 </a:t>
            </a:r>
            <a:r>
              <a:rPr lang="en-US" altLang="ko-KR" dirty="0"/>
              <a:t>224 x 224</a:t>
            </a:r>
            <a:r>
              <a:rPr lang="ko-KR" altLang="en-US" dirty="0"/>
              <a:t>로 만들고 학습시켰을 때에도 동일한 </a:t>
            </a:r>
            <a:r>
              <a:rPr lang="en-US" altLang="ko-KR" dirty="0" err="1"/>
              <a:t>OutOfMemoryError</a:t>
            </a:r>
            <a:r>
              <a:rPr lang="en-US" altLang="ko-KR" dirty="0"/>
              <a:t> </a:t>
            </a:r>
            <a:r>
              <a:rPr lang="ko-KR" altLang="en-US" dirty="0"/>
              <a:t>발생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3635C0-8F2A-443B-9BDB-8F1EB5AC72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7158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Introduction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초기의 </a:t>
            </a:r>
            <a:r>
              <a:rPr kumimoji="1" lang="ko-KR" altLang="en-US" dirty="0" err="1"/>
              <a:t>딥러닝은</a:t>
            </a:r>
            <a:r>
              <a:rPr kumimoji="1" lang="ko-KR" altLang="en-US" dirty="0"/>
              <a:t> 주로 클라우드 서버에 의해 실행되었지만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이는 사용자 데이터 전송으로 인해 프라이버시 문제가 존재한다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딥러닝의</a:t>
            </a:r>
            <a:r>
              <a:rPr kumimoji="1" lang="ko-KR" altLang="en-US" dirty="0"/>
              <a:t> 추론 기능은 전력 효율이 좋은 </a:t>
            </a:r>
            <a:r>
              <a:rPr kumimoji="1" lang="en-US" altLang="ko-KR" dirty="0"/>
              <a:t>NPU</a:t>
            </a:r>
            <a:r>
              <a:rPr kumimoji="1" lang="ko-KR" altLang="en-US" dirty="0"/>
              <a:t>의 개발로 모바일 장치에서 동작한다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하지만 </a:t>
            </a:r>
            <a:r>
              <a:rPr kumimoji="1" lang="en-US" altLang="ko-KR" dirty="0"/>
              <a:t>NPU</a:t>
            </a:r>
            <a:r>
              <a:rPr kumimoji="1" lang="ko-KR" altLang="en-US" dirty="0"/>
              <a:t>의 수동적인 동작으로 </a:t>
            </a:r>
            <a:r>
              <a:rPr kumimoji="1" lang="en-US" altLang="ko-KR" dirty="0"/>
              <a:t>DNN </a:t>
            </a:r>
            <a:r>
              <a:rPr kumimoji="1" lang="ko-KR" altLang="en-US" dirty="0"/>
              <a:t>어플리케이션에 제한을 건다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0387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Introduction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하지만 제한된 자원과 배터리 용량으로 인해 모바일 장치에서의 </a:t>
            </a:r>
            <a:r>
              <a:rPr kumimoji="1" lang="en-US" altLang="ko-KR" dirty="0"/>
              <a:t>DNN Training</a:t>
            </a:r>
            <a:r>
              <a:rPr kumimoji="1" lang="ko-KR" altLang="en-US" dirty="0"/>
              <a:t>을 구현하는 것은 어렵다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이로 인해 </a:t>
            </a:r>
            <a:r>
              <a:rPr kumimoji="1" lang="en-US" altLang="ko-KR" dirty="0"/>
              <a:t>on-chip DNN training processor</a:t>
            </a:r>
            <a:r>
              <a:rPr kumimoji="1" lang="ko-KR" altLang="en-US" dirty="0"/>
              <a:t>는 높은 배터리 효율과 높은 데이터 처리량을 가져야 한다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기존의 프로세서는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가지 문제로 인해 이런 목표를 달성하지 못했다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7594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Introduction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40150"/>
            <a:ext cx="11757660" cy="5146052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기존의 추론 엔진은 하드웨어 가속을 위해 </a:t>
            </a:r>
            <a:r>
              <a:rPr kumimoji="1" lang="en-US" altLang="ko-KR" dirty="0"/>
              <a:t>floating-point(FP) </a:t>
            </a:r>
            <a:r>
              <a:rPr kumimoji="1" lang="ko-KR" altLang="en-US" dirty="0"/>
              <a:t>기반의 구조를 채택했지만</a:t>
            </a:r>
            <a:r>
              <a:rPr kumimoji="1" lang="en-US" altLang="ko-KR" dirty="0"/>
              <a:t>, </a:t>
            </a:r>
            <a:r>
              <a:rPr kumimoji="1" lang="ko-KR" altLang="en-US" dirty="0"/>
              <a:t>대다수의 학습 프로세서는 광범위한 표현 범위와 높은 정확도를 위해 </a:t>
            </a:r>
            <a:r>
              <a:rPr kumimoji="1" lang="en-US" altLang="ko-KR" dirty="0"/>
              <a:t>fixed-point(FXP) </a:t>
            </a:r>
            <a:r>
              <a:rPr kumimoji="1" lang="ko-KR" altLang="en-US" dirty="0"/>
              <a:t>표현을 채택했다</a:t>
            </a:r>
            <a:r>
              <a:rPr kumimoji="1" lang="en-US" altLang="ko-KR" dirty="0"/>
              <a:t>.  </a:t>
            </a:r>
          </a:p>
          <a:p>
            <a:r>
              <a:rPr kumimoji="1" lang="en-US" altLang="ko-KR" dirty="0"/>
              <a:t>FXP </a:t>
            </a:r>
            <a:r>
              <a:rPr kumimoji="1" lang="ko-KR" altLang="en-US" dirty="0"/>
              <a:t>기반 학습에서 안정적인 결과를 위해서는 약 </a:t>
            </a:r>
            <a:r>
              <a:rPr kumimoji="1" lang="en-US" altLang="ko-KR" dirty="0"/>
              <a:t>16</a:t>
            </a:r>
            <a:r>
              <a:rPr kumimoji="1" lang="ko-KR" altLang="en-US" dirty="0"/>
              <a:t>비트가 필요했다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이와 같은 높은 비트 정밀도 때문에 학습 분야가 제한되었다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대부분의 </a:t>
            </a:r>
            <a:r>
              <a:rPr kumimoji="1" lang="en-US" altLang="ko-KR" dirty="0"/>
              <a:t>DNN training processor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zero-skipping</a:t>
            </a:r>
            <a:r>
              <a:rPr kumimoji="1" lang="ko-KR" altLang="en-US" dirty="0"/>
              <a:t>을 통해 가속을 하지만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ReLU</a:t>
            </a:r>
            <a:r>
              <a:rPr kumimoji="1" lang="ko-KR" altLang="en-US" dirty="0"/>
              <a:t>에 의존적이기 때문에</a:t>
            </a:r>
            <a:r>
              <a:rPr kumimoji="1" lang="en-US" altLang="ko-KR" dirty="0"/>
              <a:t> sparsity</a:t>
            </a:r>
            <a:r>
              <a:rPr kumimoji="1" lang="ko-KR" altLang="en-US" dirty="0"/>
              <a:t>한 입력을 건너뛸 경우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오류 전파 과정이 잘 동작하지 않는다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0149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Paper 2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40150"/>
            <a:ext cx="11757660" cy="5146052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Continual Learning on the Edge with TensorFlow Lite</a:t>
            </a:r>
          </a:p>
          <a:p>
            <a:pPr lvl="1"/>
            <a:r>
              <a:rPr kumimoji="1" lang="en-US" altLang="ko-KR" dirty="0" err="1"/>
              <a:t>arxiv</a:t>
            </a:r>
            <a:r>
              <a:rPr kumimoji="1" lang="en-US" altLang="ko-KR" dirty="0"/>
              <a:t>, 2021</a:t>
            </a:r>
          </a:p>
          <a:p>
            <a:pPr lvl="1"/>
            <a:r>
              <a:rPr kumimoji="1" lang="en-US" altLang="ko-KR" dirty="0"/>
              <a:t>CYENS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7749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Abstract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055" y="914025"/>
            <a:ext cx="11757660" cy="5146052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실제 문제를 해결하기 위한 정교한 딥러닝 모델을 임베디드 시스템에 배치하는 것은 어려움이 있다</a:t>
            </a:r>
            <a:r>
              <a:rPr kumimoji="1" lang="en-US" altLang="ko-KR" dirty="0"/>
              <a:t>. </a:t>
            </a:r>
          </a:p>
          <a:p>
            <a:pPr lvl="1"/>
            <a:r>
              <a:rPr kumimoji="1" lang="ko-KR" altLang="en-US" dirty="0"/>
              <a:t>개인정보 보호 및 데이터 제한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네트워크 연결 문제</a:t>
            </a:r>
            <a:r>
              <a:rPr kumimoji="1" lang="en-US" altLang="ko-KR" dirty="0"/>
              <a:t> </a:t>
            </a:r>
          </a:p>
          <a:p>
            <a:r>
              <a:rPr kumimoji="1" lang="en-US" altLang="ko-KR" dirty="0"/>
              <a:t>TensorFlow</a:t>
            </a:r>
            <a:r>
              <a:rPr kumimoji="1" lang="ko-KR" altLang="en-US" dirty="0"/>
              <a:t> </a:t>
            </a:r>
            <a:r>
              <a:rPr kumimoji="1" lang="en-US" altLang="ko-KR" dirty="0"/>
              <a:t>Lite</a:t>
            </a:r>
            <a:r>
              <a:rPr kumimoji="1" lang="ko-KR" altLang="en-US" dirty="0"/>
              <a:t>는 현재 실험 단계인 전이 학습 </a:t>
            </a:r>
            <a:r>
              <a:rPr kumimoji="1" lang="en-US" altLang="ko-KR" dirty="0"/>
              <a:t>API </a:t>
            </a:r>
            <a:r>
              <a:rPr kumimoji="1" lang="ko-KR" altLang="en-US" dirty="0"/>
              <a:t>를 제공하여 이런 문제를 해결하려고 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COre50 </a:t>
            </a:r>
            <a:r>
              <a:rPr kumimoji="1" lang="ko-KR" altLang="en-US" dirty="0"/>
              <a:t>벤치마크를 통해 해당 방법이  </a:t>
            </a:r>
            <a:r>
              <a:rPr kumimoji="1" lang="en-US" altLang="ko-KR" dirty="0"/>
              <a:t>catastrophic forgetting(</a:t>
            </a:r>
            <a:r>
              <a:rPr kumimoji="1" lang="ko-KR" altLang="en-US" dirty="0"/>
              <a:t>치명적 망각</a:t>
            </a:r>
            <a:r>
              <a:rPr kumimoji="1" lang="en-US" altLang="ko-KR" dirty="0"/>
              <a:t>) </a:t>
            </a:r>
            <a:r>
              <a:rPr kumimoji="1" lang="ko-KR" altLang="en-US" dirty="0"/>
              <a:t>문제를 겪고 있다는 것을 알리고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저자가 개발한 어플리케이션을 통해 지속적인 학습이 가능함을 나타낸다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7502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Introduction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스마트폰</a:t>
            </a:r>
            <a:r>
              <a:rPr kumimoji="1" lang="en-US" altLang="ko-KR" dirty="0"/>
              <a:t>, </a:t>
            </a:r>
            <a:r>
              <a:rPr kumimoji="1" lang="ko-KR" altLang="en-US" dirty="0"/>
              <a:t>로봇 및 기타 임베디드 장치에 딥러닝 모델을 배치하는 추세이다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이들 대부분은 주로 오프라인으로 추론만을 제공하지만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장치 내에서 학습해야 하는 경우가 있다</a:t>
            </a:r>
            <a:r>
              <a:rPr kumimoji="1" lang="en-US" altLang="ko-KR" dirty="0"/>
              <a:t>. </a:t>
            </a:r>
          </a:p>
          <a:p>
            <a:r>
              <a:rPr kumimoji="1" lang="en-US" altLang="ko-KR" dirty="0"/>
              <a:t>TensorFlow Lite</a:t>
            </a:r>
            <a:r>
              <a:rPr kumimoji="1" lang="ko-KR" altLang="en-US" dirty="0"/>
              <a:t>에서는 이를 전이학습을 통해 모델의 개인화에 집중하고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다만 전이학습을 위해서는 모든 새로운 클래스가 학습 중에 훈련 배치에 있어야 하는데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그렇지 않으면 새로운 클래스가 나타날 때 마다 모델은 </a:t>
            </a:r>
            <a:r>
              <a:rPr kumimoji="1" lang="en-US" altLang="ko-KR" dirty="0"/>
              <a:t>catastrophic forgetting</a:t>
            </a:r>
            <a:r>
              <a:rPr kumimoji="1" lang="ko-KR" altLang="en-US" dirty="0"/>
              <a:t>을 겪는다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718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">
      <a:dk1>
        <a:srgbClr val="3B3B3B"/>
      </a:dk1>
      <a:lt1>
        <a:sysClr val="window" lastClr="FFFFFF"/>
      </a:lt1>
      <a:dk2>
        <a:srgbClr val="2C2C2C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to">
      <a:majorFont>
        <a:latin typeface="roboto"/>
        <a:ea typeface="roboto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1034</Words>
  <Application>Microsoft Office PowerPoint</Application>
  <PresentationFormat>와이드스크린</PresentationFormat>
  <Paragraphs>162</Paragraphs>
  <Slides>36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2" baseType="lpstr">
      <vt:lpstr>lato</vt:lpstr>
      <vt:lpstr>Arial</vt:lpstr>
      <vt:lpstr>Wingdings</vt:lpstr>
      <vt:lpstr>roboto</vt:lpstr>
      <vt:lpstr>맑은 고딕</vt:lpstr>
      <vt:lpstr>Office 테마</vt:lpstr>
      <vt:lpstr>PowerPoint 프레젠테이션</vt:lpstr>
      <vt:lpstr>Paper 1</vt:lpstr>
      <vt:lpstr>Abstract</vt:lpstr>
      <vt:lpstr>Introduction</vt:lpstr>
      <vt:lpstr>Introduction</vt:lpstr>
      <vt:lpstr>Introduction</vt:lpstr>
      <vt:lpstr>Paper 2</vt:lpstr>
      <vt:lpstr>Abstract</vt:lpstr>
      <vt:lpstr>Introduction</vt:lpstr>
      <vt:lpstr>Introduction</vt:lpstr>
      <vt:lpstr>Introduction</vt:lpstr>
      <vt:lpstr>Paper2 - References</vt:lpstr>
      <vt:lpstr>On-Device Training</vt:lpstr>
      <vt:lpstr>On-Device Training</vt:lpstr>
      <vt:lpstr>On-Device Training</vt:lpstr>
      <vt:lpstr>Added 100 example </vt:lpstr>
      <vt:lpstr>CPU, Memory </vt:lpstr>
      <vt:lpstr>Simple System Monitor - base</vt:lpstr>
      <vt:lpstr>Simple System Monitor – game(TFT with nothing) </vt:lpstr>
      <vt:lpstr>Simple System Monitor – game(TFT with 20 apps) </vt:lpstr>
      <vt:lpstr>Simple System Monitor – Modified Model(waiting)</vt:lpstr>
      <vt:lpstr>Simple System Monitor – Modified Model(training) </vt:lpstr>
      <vt:lpstr>Simple System Monitor – Modified Model(Inferencing) </vt:lpstr>
      <vt:lpstr>Simple System Monitor – Training, Inferencing with nothing</vt:lpstr>
      <vt:lpstr>Simple System Monitor – Training, Inferencing with 20 apps</vt:lpstr>
      <vt:lpstr>Simple System Monitor – Base Model(waiting)</vt:lpstr>
      <vt:lpstr>Simple System Monitor – Base Model(Training)</vt:lpstr>
      <vt:lpstr>Simple System Monitor – Base Model(Inferencing)</vt:lpstr>
      <vt:lpstr>Change Base Model</vt:lpstr>
      <vt:lpstr>Change Base Model</vt:lpstr>
      <vt:lpstr>Create New Model</vt:lpstr>
      <vt:lpstr>Create New Model</vt:lpstr>
      <vt:lpstr>New Point of View</vt:lpstr>
      <vt:lpstr>New Point of View</vt:lpstr>
      <vt:lpstr>New Point of View</vt:lpstr>
      <vt:lpstr>Question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2020-03-06T02:35:36Z</dcterms:created>
  <dcterms:modified xsi:type="dcterms:W3CDTF">2022-01-12T05:52:14Z</dcterms:modified>
</cp:coreProperties>
</file>